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19" r:id="rId3"/>
    <p:sldId id="326" r:id="rId4"/>
    <p:sldId id="335" r:id="rId5"/>
    <p:sldId id="336" r:id="rId6"/>
    <p:sldId id="347" r:id="rId7"/>
    <p:sldId id="338" r:id="rId8"/>
    <p:sldId id="342" r:id="rId9"/>
    <p:sldId id="346" r:id="rId10"/>
    <p:sldId id="361" r:id="rId11"/>
    <p:sldId id="345" r:id="rId12"/>
    <p:sldId id="354" r:id="rId13"/>
    <p:sldId id="358" r:id="rId14"/>
    <p:sldId id="359" r:id="rId15"/>
  </p:sldIdLst>
  <p:sldSz cx="9144000" cy="6858000" type="screen4x3"/>
  <p:notesSz cx="6799263" cy="99298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1" autoAdjust="0"/>
    <p:restoredTop sz="96974" autoAdjust="0"/>
  </p:normalViewPr>
  <p:slideViewPr>
    <p:cSldViewPr>
      <p:cViewPr>
        <p:scale>
          <a:sx n="96" d="100"/>
          <a:sy n="96" d="100"/>
        </p:scale>
        <p:origin x="-54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3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amh\Documents\Niamh\work\hep%20E\Hep%20E%2020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14\pub\HepHIVSTI\Hepatitis\Reports\Hepatitis%20annual%20reports\Annual%20report%202017\Hep%20E\Hep%20E%20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88027583508583"/>
          <c:y val="2.358490566037736E-2"/>
          <c:w val="0.86920461029327856"/>
          <c:h val="0.68480940177289162"/>
        </c:manualLayout>
      </c:layout>
      <c:barChart>
        <c:barDir val="col"/>
        <c:grouping val="stacked"/>
        <c:varyColors val="0"/>
        <c:ser>
          <c:idx val="1"/>
          <c:order val="0"/>
          <c:tx>
            <c:v>Clinical cases (attended GP or hospital with symptoms)</c:v>
          </c:tx>
          <c:spPr>
            <a:solidFill>
              <a:srgbClr val="BA1F46"/>
            </a:solidFill>
          </c:spPr>
          <c:invertIfNegative val="0"/>
          <c:cat>
            <c:multiLvlStrRef>
              <c:f>'IBTS, non-IBTS by month'!$A$168:$B$178</c:f>
              <c:multiLvlStrCache>
                <c:ptCount val="11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</c:lvl>
                <c:lvl>
                  <c:pt idx="0">
                    <c:v>2016</c:v>
                  </c:pt>
                  <c:pt idx="4">
                    <c:v>2017</c:v>
                  </c:pt>
                  <c:pt idx="8">
                    <c:v>2018</c:v>
                  </c:pt>
                </c:lvl>
              </c:multiLvlStrCache>
            </c:multiLvlStrRef>
          </c:cat>
          <c:val>
            <c:numRef>
              <c:f>'IBTS, non-IBTS by month'!$D$168:$D$178</c:f>
              <c:numCache>
                <c:formatCode>General</c:formatCode>
                <c:ptCount val="11"/>
                <c:pt idx="0">
                  <c:v>21</c:v>
                </c:pt>
                <c:pt idx="1">
                  <c:v>14</c:v>
                </c:pt>
                <c:pt idx="2">
                  <c:v>12</c:v>
                </c:pt>
                <c:pt idx="3">
                  <c:v>9</c:v>
                </c:pt>
                <c:pt idx="4">
                  <c:v>6</c:v>
                </c:pt>
                <c:pt idx="5">
                  <c:v>12</c:v>
                </c:pt>
                <c:pt idx="6">
                  <c:v>6</c:v>
                </c:pt>
                <c:pt idx="7">
                  <c:v>13</c:v>
                </c:pt>
                <c:pt idx="8">
                  <c:v>11</c:v>
                </c:pt>
                <c:pt idx="9">
                  <c:v>15</c:v>
                </c:pt>
                <c:pt idx="1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72-4F97-8147-A674C333B56A}"/>
            </c:ext>
          </c:extLst>
        </c:ser>
        <c:ser>
          <c:idx val="0"/>
          <c:order val="1"/>
          <c:tx>
            <c:v>Cases detected through IBTS blood donor screening</c:v>
          </c:tx>
          <c:spPr>
            <a:solidFill>
              <a:srgbClr val="EB89A3"/>
            </a:solidFill>
          </c:spPr>
          <c:invertIfNegative val="0"/>
          <c:cat>
            <c:multiLvlStrRef>
              <c:f>'IBTS, non-IBTS by month'!$A$168:$B$178</c:f>
              <c:multiLvlStrCache>
                <c:ptCount val="11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</c:lvl>
                <c:lvl>
                  <c:pt idx="0">
                    <c:v>2016</c:v>
                  </c:pt>
                  <c:pt idx="4">
                    <c:v>2017</c:v>
                  </c:pt>
                  <c:pt idx="8">
                    <c:v>2018</c:v>
                  </c:pt>
                </c:lvl>
              </c:multiLvlStrCache>
            </c:multiLvlStrRef>
          </c:cat>
          <c:val>
            <c:numRef>
              <c:f>'IBTS, non-IBTS by month'!$C$168:$C$178</c:f>
              <c:numCache>
                <c:formatCode>General</c:formatCode>
                <c:ptCount val="11"/>
                <c:pt idx="0">
                  <c:v>7</c:v>
                </c:pt>
                <c:pt idx="1">
                  <c:v>17</c:v>
                </c:pt>
                <c:pt idx="2">
                  <c:v>7</c:v>
                </c:pt>
                <c:pt idx="3">
                  <c:v>3</c:v>
                </c:pt>
                <c:pt idx="4">
                  <c:v>2</c:v>
                </c:pt>
                <c:pt idx="5">
                  <c:v>10</c:v>
                </c:pt>
                <c:pt idx="6">
                  <c:v>3</c:v>
                </c:pt>
                <c:pt idx="7">
                  <c:v>2</c:v>
                </c:pt>
                <c:pt idx="8">
                  <c:v>4</c:v>
                </c:pt>
                <c:pt idx="9">
                  <c:v>5</c:v>
                </c:pt>
                <c:pt idx="1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572-4F97-8147-A674C333B5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100"/>
        <c:axId val="214628608"/>
        <c:axId val="214634880"/>
      </c:barChart>
      <c:lineChart>
        <c:grouping val="standard"/>
        <c:varyColors val="0"/>
        <c:ser>
          <c:idx val="2"/>
          <c:order val="2"/>
          <c:spPr>
            <a:ln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48447204968944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572-4F97-8147-A674C333B56A}"/>
                </c:ext>
              </c:extLst>
            </c:dLbl>
            <c:dLbl>
              <c:idx val="1"/>
              <c:layout>
                <c:manualLayout>
                  <c:x val="-2.4844720496894408E-2"/>
                  <c:y val="-3.5377358490566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72-4F97-8147-A674C333B56A}"/>
                </c:ext>
              </c:extLst>
            </c:dLbl>
            <c:dLbl>
              <c:idx val="2"/>
              <c:layout>
                <c:manualLayout>
                  <c:x val="-1.8633540372670808E-2"/>
                  <c:y val="-3.144654088050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572-4F97-8147-A674C333B56A}"/>
                </c:ext>
              </c:extLst>
            </c:dLbl>
            <c:dLbl>
              <c:idx val="3"/>
              <c:layout>
                <c:manualLayout>
                  <c:x val="-2.48447204968944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72-4F97-8147-A674C333B56A}"/>
                </c:ext>
              </c:extLst>
            </c:dLbl>
            <c:dLbl>
              <c:idx val="4"/>
              <c:layout>
                <c:manualLayout>
                  <c:x val="-2.48447204968944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572-4F97-8147-A674C333B56A}"/>
                </c:ext>
              </c:extLst>
            </c:dLbl>
            <c:dLbl>
              <c:idx val="5"/>
              <c:layout>
                <c:manualLayout>
                  <c:x val="-2.4844720496894408E-2"/>
                  <c:y val="-3.1446540880503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72-4F97-8147-A674C333B56A}"/>
                </c:ext>
              </c:extLst>
            </c:dLbl>
            <c:dLbl>
              <c:idx val="6"/>
              <c:layout>
                <c:manualLayout>
                  <c:x val="-2.0703933747412046E-2"/>
                  <c:y val="-3.1446540880503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572-4F97-8147-A674C333B56A}"/>
                </c:ext>
              </c:extLst>
            </c:dLbl>
            <c:dLbl>
              <c:idx val="7"/>
              <c:layout>
                <c:manualLayout>
                  <c:x val="-2.8489759947889725E-2"/>
                  <c:y val="-3.5074187155177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572-4F97-8147-A674C333B56A}"/>
                </c:ext>
              </c:extLst>
            </c:dLbl>
            <c:dLbl>
              <c:idx val="8"/>
              <c:layout>
                <c:manualLayout>
                  <c:x val="-2.6543287928425006E-2"/>
                  <c:y val="-3.88534766487522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572-4F97-8147-A674C333B56A}"/>
                </c:ext>
              </c:extLst>
            </c:dLbl>
            <c:dLbl>
              <c:idx val="9"/>
              <c:layout>
                <c:manualLayout>
                  <c:x val="-2.0703933747412008E-2"/>
                  <c:y val="-2.358490566037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572-4F97-8147-A674C333B56A}"/>
                </c:ext>
              </c:extLst>
            </c:dLbl>
            <c:dLbl>
              <c:idx val="10"/>
              <c:layout>
                <c:manualLayout>
                  <c:x val="-2.27743271221532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572-4F97-8147-A674C333B56A}"/>
                </c:ext>
              </c:extLst>
            </c:dLbl>
            <c:dLbl>
              <c:idx val="11"/>
              <c:layout>
                <c:manualLayout>
                  <c:x val="-2.0703933747412008E-2"/>
                  <c:y val="-1.9654088050314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572-4F97-8147-A674C333B56A}"/>
                </c:ext>
              </c:extLst>
            </c:dLbl>
            <c:dLbl>
              <c:idx val="12"/>
              <c:layout>
                <c:manualLayout>
                  <c:x val="-2.0703933747412008E-2"/>
                  <c:y val="-2.358490566037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572-4F97-8147-A674C333B56A}"/>
                </c:ext>
              </c:extLst>
            </c:dLbl>
            <c:dLbl>
              <c:idx val="13"/>
              <c:layout>
                <c:manualLayout>
                  <c:x val="-2.0703933747412084E-2"/>
                  <c:y val="-2.7515723270440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572-4F97-8147-A674C333B56A}"/>
                </c:ext>
              </c:extLst>
            </c:dLbl>
            <c:dLbl>
              <c:idx val="14"/>
              <c:layout>
                <c:manualLayout>
                  <c:x val="-2.07039337474120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572-4F97-8147-A674C333B56A}"/>
                </c:ext>
              </c:extLst>
            </c:dLbl>
            <c:dLbl>
              <c:idx val="15"/>
              <c:layout>
                <c:manualLayout>
                  <c:x val="-2.0703933747412008E-2"/>
                  <c:y val="-2.358490566037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572-4F97-8147-A674C333B56A}"/>
                </c:ext>
              </c:extLst>
            </c:dLbl>
            <c:dLbl>
              <c:idx val="16"/>
              <c:layout>
                <c:manualLayout>
                  <c:x val="-2.4844720496894335E-2"/>
                  <c:y val="-2.358490566037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572-4F97-8147-A674C333B56A}"/>
                </c:ext>
              </c:extLst>
            </c:dLbl>
            <c:dLbl>
              <c:idx val="17"/>
              <c:layout>
                <c:manualLayout>
                  <c:x val="-2.07039337474120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572-4F97-8147-A674C333B56A}"/>
                </c:ext>
              </c:extLst>
            </c:dLbl>
            <c:dLbl>
              <c:idx val="18"/>
              <c:layout>
                <c:manualLayout>
                  <c:x val="-2.07039337474120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572-4F97-8147-A674C333B56A}"/>
                </c:ext>
              </c:extLst>
            </c:dLbl>
            <c:dLbl>
              <c:idx val="19"/>
              <c:layout>
                <c:manualLayout>
                  <c:x val="-2.2774327122153208E-2"/>
                  <c:y val="-3.1446540880503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572-4F97-8147-A674C333B56A}"/>
                </c:ext>
              </c:extLst>
            </c:dLbl>
            <c:dLbl>
              <c:idx val="20"/>
              <c:layout>
                <c:manualLayout>
                  <c:x val="-2.07039337474120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572-4F97-8147-A674C333B56A}"/>
                </c:ext>
              </c:extLst>
            </c:dLbl>
            <c:dLbl>
              <c:idx val="21"/>
              <c:layout>
                <c:manualLayout>
                  <c:x val="-2.07039337474120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572-4F97-8147-A674C333B56A}"/>
                </c:ext>
              </c:extLst>
            </c:dLbl>
            <c:dLbl>
              <c:idx val="22"/>
              <c:layout>
                <c:manualLayout>
                  <c:x val="-2.0703933747412008E-2"/>
                  <c:y val="-2.358490566037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572-4F97-8147-A674C333B56A}"/>
                </c:ext>
              </c:extLst>
            </c:dLbl>
            <c:dLbl>
              <c:idx val="23"/>
              <c:layout>
                <c:manualLayout>
                  <c:x val="-2.27743271221532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572-4F97-8147-A674C333B56A}"/>
                </c:ext>
              </c:extLst>
            </c:dLbl>
            <c:dLbl>
              <c:idx val="24"/>
              <c:layout>
                <c:manualLayout>
                  <c:x val="-2.27743271221532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572-4F97-8147-A674C333B56A}"/>
                </c:ext>
              </c:extLst>
            </c:dLbl>
            <c:dLbl>
              <c:idx val="25"/>
              <c:layout>
                <c:manualLayout>
                  <c:x val="-2.2774327122153208E-2"/>
                  <c:y val="-2.358490566037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572-4F97-8147-A674C333B56A}"/>
                </c:ext>
              </c:extLst>
            </c:dLbl>
            <c:dLbl>
              <c:idx val="26"/>
              <c:layout>
                <c:manualLayout>
                  <c:x val="-2.07039337474120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572-4F97-8147-A674C333B56A}"/>
                </c:ext>
              </c:extLst>
            </c:dLbl>
            <c:dLbl>
              <c:idx val="27"/>
              <c:layout>
                <c:manualLayout>
                  <c:x val="-2.0703933747412008E-2"/>
                  <c:y val="-2.751572327044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572-4F97-8147-A674C333B5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'IBTS, non-IBTS by month'!$A$168:$B$178</c:f>
              <c:multiLvlStrCache>
                <c:ptCount val="11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</c:lvl>
                <c:lvl>
                  <c:pt idx="0">
                    <c:v>2016</c:v>
                  </c:pt>
                  <c:pt idx="4">
                    <c:v>2017</c:v>
                  </c:pt>
                  <c:pt idx="8">
                    <c:v>2018</c:v>
                  </c:pt>
                </c:lvl>
              </c:multiLvlStrCache>
            </c:multiLvlStrRef>
          </c:cat>
          <c:val>
            <c:numRef>
              <c:f>'IBTS, non-IBTS by month'!$E$168:$E$178</c:f>
              <c:numCache>
                <c:formatCode>General</c:formatCode>
                <c:ptCount val="11"/>
                <c:pt idx="0">
                  <c:v>28</c:v>
                </c:pt>
                <c:pt idx="1">
                  <c:v>31</c:v>
                </c:pt>
                <c:pt idx="2">
                  <c:v>19</c:v>
                </c:pt>
                <c:pt idx="3">
                  <c:v>12</c:v>
                </c:pt>
                <c:pt idx="4">
                  <c:v>8</c:v>
                </c:pt>
                <c:pt idx="5">
                  <c:v>22</c:v>
                </c:pt>
                <c:pt idx="6">
                  <c:v>9</c:v>
                </c:pt>
                <c:pt idx="7">
                  <c:v>15</c:v>
                </c:pt>
                <c:pt idx="8">
                  <c:v>15</c:v>
                </c:pt>
                <c:pt idx="9">
                  <c:v>20</c:v>
                </c:pt>
                <c:pt idx="10">
                  <c:v>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E-B572-4F97-8147-A674C333B5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628608"/>
        <c:axId val="214634880"/>
      </c:lineChart>
      <c:catAx>
        <c:axId val="2146286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Year and quarter</a:t>
                </a:r>
              </a:p>
            </c:rich>
          </c:tx>
          <c:layout>
            <c:manualLayout>
              <c:xMode val="edge"/>
              <c:yMode val="edge"/>
              <c:x val="0.42572895779331932"/>
              <c:y val="0.8935528400931015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4634880"/>
        <c:crosses val="autoZero"/>
        <c:auto val="1"/>
        <c:lblAlgn val="ctr"/>
        <c:lblOffset val="100"/>
        <c:noMultiLvlLbl val="0"/>
      </c:catAx>
      <c:valAx>
        <c:axId val="2146348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dirty="0"/>
                  <a:t>Number of notifications of hepatitis E</a:t>
                </a:r>
              </a:p>
            </c:rich>
          </c:tx>
          <c:layout>
            <c:manualLayout>
              <c:xMode val="edge"/>
              <c:yMode val="edge"/>
              <c:x val="1.5929908403026681E-2"/>
              <c:y val="7.8703703703703706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4628608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32288001083528611"/>
          <c:y val="3.9442504828405889E-2"/>
          <c:w val="0.65434559500701261"/>
          <c:h val="0.15853637399098697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083139984920328"/>
          <c:y val="3.9111100161371787E-2"/>
          <c:w val="0.74549736409216183"/>
          <c:h val="0.8718163788440583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BA1F4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242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C46-42E6-A7E5-193983164F16}"/>
              </c:ext>
            </c:extLst>
          </c:dPt>
          <c:dPt>
            <c:idx val="1"/>
            <c:invertIfNegative val="0"/>
            <c:bubble3D val="0"/>
            <c:spPr>
              <a:solidFill>
                <a:srgbClr val="EB89A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C46-42E6-A7E5-193983164F16}"/>
              </c:ext>
            </c:extLst>
          </c:dPt>
          <c:dPt>
            <c:idx val="6"/>
            <c:invertIfNegative val="0"/>
            <c:bubble3D val="0"/>
            <c:spPr>
              <a:pattFill prst="dkDnDiag">
                <a:fgClr>
                  <a:srgbClr val="BA1F46"/>
                </a:fgClr>
                <a:bgClr>
                  <a:schemeClr val="bg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93F-4E72-8AA1-134D579A85F6}"/>
              </c:ext>
            </c:extLst>
          </c:dPt>
          <c:dPt>
            <c:idx val="10"/>
            <c:invertIfNegative val="0"/>
            <c:bubble3D val="0"/>
            <c:spPr>
              <a:pattFill prst="pct90">
                <a:fgClr>
                  <a:srgbClr val="BA1F46"/>
                </a:fgClr>
                <a:bgClr>
                  <a:schemeClr val="bg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C46-42E6-A7E5-193983164F1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'[Hep E 2018.xlsx]18mth esf exp'!$A$75:$A$90</c:f>
              <c:strCache>
                <c:ptCount val="16"/>
                <c:pt idx="0">
                  <c:v>Game</c:v>
                </c:pt>
                <c:pt idx="1">
                  <c:v>Shellfish</c:v>
                </c:pt>
                <c:pt idx="2">
                  <c:v>Undercooked pork</c:v>
                </c:pt>
                <c:pt idx="3">
                  <c:v>Other pork products</c:v>
                </c:pt>
                <c:pt idx="4">
                  <c:v>Other pork offal</c:v>
                </c:pt>
                <c:pt idx="5">
                  <c:v>Pork pie</c:v>
                </c:pt>
                <c:pt idx="6">
                  <c:v>Pork liver</c:v>
                </c:pt>
                <c:pt idx="7">
                  <c:v>Pork pate</c:v>
                </c:pt>
                <c:pt idx="8">
                  <c:v>Black pudding</c:v>
                </c:pt>
                <c:pt idx="9">
                  <c:v>Ham, off the bone/joint</c:v>
                </c:pt>
                <c:pt idx="10">
                  <c:v>Cured pork e.g. salami</c:v>
                </c:pt>
                <c:pt idx="11">
                  <c:v>Sliced ham, pre-packed</c:v>
                </c:pt>
                <c:pt idx="12">
                  <c:v>Pork meat</c:v>
                </c:pt>
                <c:pt idx="13">
                  <c:v>Pork sausages</c:v>
                </c:pt>
                <c:pt idx="14">
                  <c:v>Bacon</c:v>
                </c:pt>
                <c:pt idx="15">
                  <c:v>One or more pork products</c:v>
                </c:pt>
              </c:strCache>
            </c:strRef>
          </c:cat>
          <c:val>
            <c:numRef>
              <c:f>'[Hep E 2018.xlsx]18mth esf exp'!$B$75:$B$90</c:f>
              <c:numCache>
                <c:formatCode>0.0</c:formatCode>
                <c:ptCount val="16"/>
                <c:pt idx="0">
                  <c:v>17.739999999999998</c:v>
                </c:pt>
                <c:pt idx="1">
                  <c:v>45.16</c:v>
                </c:pt>
                <c:pt idx="2">
                  <c:v>2.2200000000000002</c:v>
                </c:pt>
                <c:pt idx="3">
                  <c:v>14.29</c:v>
                </c:pt>
                <c:pt idx="4">
                  <c:v>0</c:v>
                </c:pt>
                <c:pt idx="5">
                  <c:v>3.28</c:v>
                </c:pt>
                <c:pt idx="6">
                  <c:v>4.84</c:v>
                </c:pt>
                <c:pt idx="7">
                  <c:v>19.670000000000002</c:v>
                </c:pt>
                <c:pt idx="8">
                  <c:v>59.02</c:v>
                </c:pt>
                <c:pt idx="9">
                  <c:v>61.4</c:v>
                </c:pt>
                <c:pt idx="10">
                  <c:v>62.9</c:v>
                </c:pt>
                <c:pt idx="11">
                  <c:v>73.209999999999994</c:v>
                </c:pt>
                <c:pt idx="12">
                  <c:v>80.650000000000006</c:v>
                </c:pt>
                <c:pt idx="13">
                  <c:v>83.87</c:v>
                </c:pt>
                <c:pt idx="14">
                  <c:v>88.71</c:v>
                </c:pt>
                <c:pt idx="15">
                  <c:v>96.83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C46-42E6-A7E5-193983164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4873600"/>
        <c:axId val="214875136"/>
      </c:barChart>
      <c:catAx>
        <c:axId val="2148736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en-US"/>
          </a:p>
        </c:txPr>
        <c:crossAx val="214875136"/>
        <c:crosses val="autoZero"/>
        <c:auto val="1"/>
        <c:lblAlgn val="ctr"/>
        <c:lblOffset val="100"/>
        <c:noMultiLvlLbl val="0"/>
      </c:catAx>
      <c:valAx>
        <c:axId val="214875136"/>
        <c:scaling>
          <c:orientation val="minMax"/>
          <c:max val="100"/>
        </c:scaling>
        <c:delete val="0"/>
        <c:axPos val="b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48736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01ABE78-DC53-4BD9-8281-CB518E36253A}" type="datetimeFigureOut">
              <a:rPr lang="en-US"/>
              <a:pPr>
                <a:defRPr/>
              </a:pPr>
              <a:t>12/13/2018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746B61-035B-43A7-A462-7C4417B7D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959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746B61-035B-43A7-A462-7C4417B7DC2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746B61-035B-43A7-A462-7C4417B7DC2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746B61-035B-43A7-A462-7C4417B7DC2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665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746B61-035B-43A7-A462-7C4417B7DC2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750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746B61-035B-43A7-A462-7C4417B7DC2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44668-E749-4C08-940B-ABFC4C97A45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dirty="0"/>
              <a:t>90 cases in 2016, 54 cases</a:t>
            </a:r>
            <a:r>
              <a:rPr lang="en-GB" baseline="0" dirty="0"/>
              <a:t> in 2016, 53 cases in Q1-Q3 2018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44668-E749-4C08-940B-ABFC4C97A45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dirty="0"/>
              <a:t>Clinical cases</a:t>
            </a:r>
            <a:r>
              <a:rPr lang="en-GB" baseline="0" dirty="0"/>
              <a:t> – older males</a:t>
            </a:r>
          </a:p>
          <a:p>
            <a:pPr eaLnBrk="1" hangingPunct="1"/>
            <a:r>
              <a:rPr lang="en-GB" baseline="0" dirty="0"/>
              <a:t>IBTS cases – younger age groups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44668-E749-4C08-940B-ABFC4C97A45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44668-E749-4C08-940B-ABFC4C97A45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44668-E749-4C08-940B-ABFC4C97A45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dirty="0"/>
              <a:t>Cured pork: 8 clinical 36% compared to 31 IBTS 76%</a:t>
            </a:r>
          </a:p>
          <a:p>
            <a:pPr eaLnBrk="1" hangingPunct="1"/>
            <a:r>
              <a:rPr lang="en-GB" dirty="0"/>
              <a:t>Pork liver: 3 clinical 14% compared to 0 IBTS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44668-E749-4C08-940B-ABFC4C97A45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44668-E749-4C08-940B-ABFC4C97A45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95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56E7B-1A42-4E88-BCAA-19535A68F15D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CADEA-E4F9-41D0-BC85-FA914662BB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F9786-3AD2-47A6-A3C1-2807928AB534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EA32F-667F-4925-9FEC-6D1ACABCF2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812D1-342D-4E68-9C12-F8B7440EDEE6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E5230-F3AA-493C-9720-8E9E78FD3D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05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9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880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00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64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930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29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5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5A5E1-B081-47CD-9316-BE1409095D11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C1E3C-B21F-4D74-BF98-1A298218AF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868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692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94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66700" indent="-266700">
              <a:defRPr sz="2800"/>
            </a:lvl1pPr>
            <a:lvl2pPr marL="538163" indent="-271463">
              <a:defRPr sz="2400"/>
            </a:lvl2pPr>
            <a:lvl3pPr marL="714375" indent="-174625">
              <a:defRPr sz="2000"/>
            </a:lvl3pPr>
            <a:lvl4pPr marL="987425" indent="-228600">
              <a:defRPr sz="1800"/>
            </a:lvl4pPr>
            <a:lvl5pPr marL="1254125" indent="-266700">
              <a:defRPr sz="1800"/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0" y="5964238"/>
            <a:ext cx="4114800" cy="392112"/>
          </a:xfrm>
        </p:spPr>
        <p:txBody>
          <a:bodyPr anchor="b"/>
          <a:lstStyle>
            <a:lvl1pPr marL="0" indent="0" algn="r">
              <a:buNone/>
              <a:defRPr sz="1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0" y="5964238"/>
            <a:ext cx="4114800" cy="392112"/>
          </a:xfrm>
        </p:spPr>
        <p:txBody>
          <a:bodyPr anchor="b"/>
          <a:lstStyle>
            <a:lvl1pPr marL="0" indent="0" algn="l">
              <a:buNone/>
              <a:defRPr sz="1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ga-IE">
                <a:solidFill>
                  <a:prstClr val="black">
                    <a:tint val="75000"/>
                  </a:prstClr>
                </a:solidFill>
              </a:rPr>
              <a:t>280416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cdg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209C-36F0-4C9F-9E63-619AFCEA248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05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B3DE4-EFBB-4DBC-BD17-3477511875AC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21887-91F3-438B-8BE0-02B401846E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60645-C973-4AF5-A18E-097E968AD1D6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8C064-A896-4CC5-91C4-D3B5AA5983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C6D98-3CA3-48BE-A6C3-255DCDD469DE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BA4E-B7F6-4E38-9578-31B6A11AAE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DAE07-F9A0-41CD-8B3F-588CF6D8FAFC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793F5-6173-45FF-ABD6-8F6D61CFD6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2148C-9782-4713-992B-B5F7CC716D43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E0C5D-815F-4BEF-B971-EEB7324437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B867-7B29-4941-B242-78A0FE6533FE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2FCAF-4A29-4BF3-89A6-B53010EC6C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30E14-7C5B-4B91-9682-4C99B1328B15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7FD11-7D5B-4A88-88BE-396BDC9A14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5C576E-59FE-41F2-AE41-7E47B5473552}" type="datetimeFigureOut">
              <a:rPr lang="en-US"/>
              <a:pPr>
                <a:defRPr/>
              </a:pPr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BB9BBF-A24B-459A-A77B-C56B5771CA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FE2054F-133D-45FB-8992-2E9DEBFB4D65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13/12/2018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790734C-C0D7-4F69-906F-97DD0F026AC6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830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988841"/>
            <a:ext cx="7772400" cy="1152128"/>
          </a:xfrm>
        </p:spPr>
        <p:txBody>
          <a:bodyPr/>
          <a:lstStyle/>
          <a:p>
            <a:r>
              <a:rPr lang="en-IE" sz="5400" b="1" dirty="0">
                <a:solidFill>
                  <a:srgbClr val="002060"/>
                </a:solidFill>
              </a:rPr>
              <a:t>Hepatitis E in Ireland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80661" y="3717032"/>
            <a:ext cx="7920880" cy="1080120"/>
          </a:xfrm>
        </p:spPr>
        <p:txBody>
          <a:bodyPr/>
          <a:lstStyle/>
          <a:p>
            <a:r>
              <a:rPr lang="en-IE" dirty="0"/>
              <a:t>Dr Joanne O’Gorman &amp; Niamh Murphy</a:t>
            </a:r>
          </a:p>
          <a:p>
            <a:r>
              <a:rPr lang="en-IE" dirty="0"/>
              <a:t>Health Protection Surveillance Centre</a:t>
            </a:r>
          </a:p>
        </p:txBody>
      </p:sp>
      <p:pic>
        <p:nvPicPr>
          <p:cNvPr id="4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4"/>
          <p:cNvSpPr txBox="1">
            <a:spLocks/>
          </p:cNvSpPr>
          <p:nvPr/>
        </p:nvSpPr>
        <p:spPr bwMode="auto">
          <a:xfrm>
            <a:off x="755576" y="5199367"/>
            <a:ext cx="7772400" cy="86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IE" sz="2400" dirty="0">
                <a:solidFill>
                  <a:srgbClr val="002060"/>
                </a:solidFill>
              </a:rPr>
              <a:t>ECDC Hepatitis E meeting, Stockholm, November 2018</a:t>
            </a:r>
          </a:p>
        </p:txBody>
      </p:sp>
    </p:spTree>
    <p:extLst>
      <p:ext uri="{BB962C8B-B14F-4D97-AF65-F5344CB8AC3E}">
        <p14:creationId xmlns:p14="http://schemas.microsoft.com/office/powerpoint/2010/main" val="4200728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25539"/>
            <a:ext cx="8712968" cy="419285"/>
          </a:xfrm>
        </p:spPr>
        <p:txBody>
          <a:bodyPr/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Discontinuation of enhanced surveillance – 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2065517"/>
            <a:ext cx="8712968" cy="4387819"/>
          </a:xfrm>
        </p:spPr>
        <p:txBody>
          <a:bodyPr/>
          <a:lstStyle/>
          <a:p>
            <a:r>
              <a:rPr lang="en-IE" sz="2600" dirty="0"/>
              <a:t>Very consistent pattern of food consumption reported</a:t>
            </a:r>
          </a:p>
          <a:p>
            <a:endParaRPr lang="en-IE" sz="1000" dirty="0"/>
          </a:p>
          <a:p>
            <a:r>
              <a:rPr lang="en-IE" sz="2600" dirty="0"/>
              <a:t>Need case control study to determine if consumption of these food items differs between cases and the general population</a:t>
            </a:r>
          </a:p>
          <a:p>
            <a:endParaRPr lang="en-IE" sz="1000" dirty="0"/>
          </a:p>
          <a:p>
            <a:endParaRPr lang="en-IE" sz="400" dirty="0"/>
          </a:p>
          <a:p>
            <a:r>
              <a:rPr lang="en-IE" sz="2600" dirty="0"/>
              <a:t>Data collection creating additional workload for already over-burdened public health staff – worthwhile?</a:t>
            </a:r>
          </a:p>
          <a:p>
            <a:endParaRPr lang="en-IE" sz="1000" dirty="0"/>
          </a:p>
          <a:p>
            <a:r>
              <a:rPr lang="en-IE" sz="2600" dirty="0"/>
              <a:t>Revisit with more specific form guided by research into food chain?</a:t>
            </a:r>
          </a:p>
        </p:txBody>
      </p:sp>
      <p:pic>
        <p:nvPicPr>
          <p:cNvPr id="4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0493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9"/>
          <p:cNvSpPr>
            <a:spLocks noGrp="1"/>
          </p:cNvSpPr>
          <p:nvPr>
            <p:ph idx="1"/>
          </p:nvPr>
        </p:nvSpPr>
        <p:spPr>
          <a:xfrm>
            <a:off x="982289" y="2677147"/>
            <a:ext cx="6840760" cy="3200125"/>
          </a:xfrm>
          <a:ln w="285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342900" indent="-342900" algn="just">
              <a:buFont typeface="Calibri" pitchFamily="34" charset="0"/>
              <a:buAutoNum type="arabicPeriod"/>
            </a:pP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To investigate the epidemiology of Hepatitis E Virus in </a:t>
            </a:r>
            <a:r>
              <a:rPr lang="en-GB" altLang="en-US" sz="1700" b="1" dirty="0">
                <a:latin typeface="Calibri" pitchFamily="34" charset="0"/>
                <a:cs typeface="Times New Roman" pitchFamily="18" charset="0"/>
              </a:rPr>
              <a:t>Irish pigs </a:t>
            </a: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and the occurrence of Hepatitis E Virus in Irish </a:t>
            </a:r>
            <a:r>
              <a:rPr lang="en-GB" altLang="en-US" sz="1700" b="1" dirty="0">
                <a:latin typeface="Calibri" pitchFamily="34" charset="0"/>
                <a:cs typeface="Times New Roman" pitchFamily="18" charset="0"/>
              </a:rPr>
              <a:t>pigmeat products </a:t>
            </a: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endParaRPr lang="en-GB" altLang="en-US" sz="900" dirty="0"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Calibri" pitchFamily="34" charset="0"/>
              <a:buAutoNum type="arabicPeriod"/>
            </a:pP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To determine the occurrence of Hepatitis E Virus, Hepatitis A Virus Norovirus and </a:t>
            </a:r>
            <a:r>
              <a:rPr lang="en-GB" altLang="en-US" sz="1700" dirty="0" smtClean="0">
                <a:latin typeface="Calibri" pitchFamily="34" charset="0"/>
                <a:cs typeface="Times New Roman" pitchFamily="18" charset="0"/>
              </a:rPr>
              <a:t>Sapovirus</a:t>
            </a: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, in </a:t>
            </a:r>
            <a:r>
              <a:rPr lang="en-GB" altLang="en-US" sz="1700" b="1" dirty="0">
                <a:latin typeface="Calibri" pitchFamily="34" charset="0"/>
                <a:cs typeface="Times New Roman" pitchFamily="18" charset="0"/>
              </a:rPr>
              <a:t>Irish  oysters and berries</a:t>
            </a: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.</a:t>
            </a:r>
          </a:p>
          <a:p>
            <a:pPr marL="342900" indent="-342900" algn="just">
              <a:lnSpc>
                <a:spcPct val="115000"/>
              </a:lnSpc>
              <a:buFont typeface="Calibri" pitchFamily="34" charset="0"/>
              <a:buAutoNum type="arabicPeriod"/>
            </a:pPr>
            <a:endParaRPr lang="en-GB" altLang="en-US" sz="900" dirty="0"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Calibri" pitchFamily="34" charset="0"/>
              <a:buAutoNum type="arabicPeriod"/>
            </a:pP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To </a:t>
            </a:r>
            <a:r>
              <a:rPr lang="en-GB" altLang="en-US" sz="1700" b="1" dirty="0">
                <a:latin typeface="Calibri" pitchFamily="34" charset="0"/>
                <a:cs typeface="Times New Roman" pitchFamily="18" charset="0"/>
              </a:rPr>
              <a:t>genetically characterise Hepatitis E Virus</a:t>
            </a: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, Hepatitis A Virus,  Norovirus and Sapovirus isolates and to determine the </a:t>
            </a:r>
            <a:r>
              <a:rPr lang="en-GB" altLang="en-US" sz="1700" b="1" dirty="0">
                <a:latin typeface="Calibri" pitchFamily="34" charset="0"/>
                <a:cs typeface="Times New Roman" pitchFamily="18" charset="0"/>
              </a:rPr>
              <a:t>phylogenetic relationship between isolates detected in Irish pigs, shellfish, berries and those from human clinical samples.</a:t>
            </a:r>
          </a:p>
          <a:p>
            <a:pPr marL="342900" indent="-342900" algn="just">
              <a:lnSpc>
                <a:spcPct val="115000"/>
              </a:lnSpc>
              <a:buFont typeface="Calibri" pitchFamily="34" charset="0"/>
              <a:buAutoNum type="arabicPeriod"/>
            </a:pPr>
            <a:endParaRPr lang="en-GB" altLang="en-US" sz="900" dirty="0"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Calibri" pitchFamily="34" charset="0"/>
              <a:buAutoNum type="arabicPeriod"/>
            </a:pP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To conduct an </a:t>
            </a:r>
            <a:r>
              <a:rPr lang="en-GB" altLang="en-US" sz="1700" b="1" dirty="0">
                <a:latin typeface="Calibri" pitchFamily="34" charset="0"/>
                <a:cs typeface="Times New Roman" pitchFamily="18" charset="0"/>
              </a:rPr>
              <a:t>exposure assessment of the risk </a:t>
            </a:r>
            <a:r>
              <a:rPr lang="en-GB" altLang="en-US" sz="1700" dirty="0">
                <a:latin typeface="Calibri" pitchFamily="34" charset="0"/>
                <a:cs typeface="Times New Roman" pitchFamily="18" charset="0"/>
              </a:rPr>
              <a:t>posed to consumers by Hepatitis E Virus, Hepatitis A Virus, Norovirus &amp; Sapovirus in the food chain and to identify appropriate risk mitigation measures</a:t>
            </a:r>
            <a:endParaRPr lang="en-GB" altLang="en-US" sz="17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GB" altLang="en-US" dirty="0">
              <a:latin typeface="Arial Narrow" pitchFamily="34" charset="0"/>
              <a:cs typeface="Arial Narrow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3279" y="891385"/>
            <a:ext cx="6131024" cy="1263352"/>
          </a:xfrm>
        </p:spPr>
        <p:txBody>
          <a:bodyPr>
            <a:normAutofit fontScale="90000"/>
          </a:bodyPr>
          <a:lstStyle/>
          <a:p>
            <a:r>
              <a:rPr lang="en-GB" sz="1800" dirty="0"/>
              <a:t/>
            </a:r>
            <a:br>
              <a:rPr lang="en-GB" sz="1800" dirty="0"/>
            </a:br>
            <a:r>
              <a:rPr lang="en-GB" sz="3600" b="1" dirty="0"/>
              <a:t>FoVIRA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/>
              <a:t>Foodborne Viruses in Ireland – farm to fork Investigation, Identifying Risk and mitigation Approaches for </a:t>
            </a:r>
            <a:r>
              <a:rPr lang="en-GB" sz="1800" b="1" dirty="0">
                <a:solidFill>
                  <a:srgbClr val="FF0000"/>
                </a:solidFill>
              </a:rPr>
              <a:t>Hepatitis E Virus</a:t>
            </a:r>
            <a:r>
              <a:rPr lang="en-GB" sz="1800" dirty="0"/>
              <a:t>, Hepatitis A Virus, Norovirus &amp; Sapovirus</a:t>
            </a:r>
            <a:br>
              <a:rPr lang="en-GB" sz="1800" dirty="0"/>
            </a:br>
            <a:r>
              <a:rPr lang="en-GB" dirty="0"/>
              <a:t> 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40FF"/>
              </a:clrFrom>
              <a:clrTo>
                <a:srgbClr val="FF4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1" y="620688"/>
            <a:ext cx="552385" cy="79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377" y="332656"/>
            <a:ext cx="1584176" cy="46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713" y="973281"/>
            <a:ext cx="1965449" cy="763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5536" y="6464297"/>
            <a:ext cx="64554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Research Funding: Department of Agriculture Food and the Marine Institutional Research Measure 15F724</a:t>
            </a:r>
          </a:p>
        </p:txBody>
      </p:sp>
      <p:pic>
        <p:nvPicPr>
          <p:cNvPr id="10" name="Picture 9" descr="Image result for daf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223" y="5990087"/>
            <a:ext cx="2044401" cy="60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2482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353531"/>
            <a:ext cx="8712968" cy="563301"/>
          </a:xfrm>
        </p:spPr>
        <p:txBody>
          <a:bodyPr/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Irish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496944" cy="4608512"/>
          </a:xfrm>
        </p:spPr>
        <p:txBody>
          <a:bodyPr/>
          <a:lstStyle/>
          <a:p>
            <a:r>
              <a:rPr lang="en-IE" sz="2400" dirty="0"/>
              <a:t>Impact of universal blood donor screening  &amp; change in laboratory testing practice on surveillance data</a:t>
            </a:r>
          </a:p>
          <a:p>
            <a:endParaRPr lang="en-IE" sz="600" dirty="0"/>
          </a:p>
          <a:p>
            <a:r>
              <a:rPr lang="en-IE" sz="2400" dirty="0"/>
              <a:t>Increased clinical awareness of HEV in recent years</a:t>
            </a:r>
          </a:p>
          <a:p>
            <a:endParaRPr lang="en-IE" sz="600" dirty="0"/>
          </a:p>
          <a:p>
            <a:r>
              <a:rPr lang="en-IE" sz="2400" dirty="0"/>
              <a:t>Notification includes a case definition for chronic infection but not frequently utilised</a:t>
            </a:r>
          </a:p>
          <a:p>
            <a:endParaRPr lang="en-IE" sz="600" dirty="0"/>
          </a:p>
          <a:p>
            <a:r>
              <a:rPr lang="en-IE" sz="2400" dirty="0"/>
              <a:t>Molecular epidemiology:  Genotype 3 – predominantly 3c</a:t>
            </a:r>
          </a:p>
          <a:p>
            <a:endParaRPr lang="en-IE" sz="600" dirty="0"/>
          </a:p>
          <a:p>
            <a:r>
              <a:rPr lang="en-IE" sz="2400" dirty="0"/>
              <a:t>Enhanced surveillance pilot useful but limited national food consumption data &amp; no case control studies</a:t>
            </a:r>
          </a:p>
          <a:p>
            <a:endParaRPr lang="en-IE" sz="600" dirty="0"/>
          </a:p>
          <a:p>
            <a:r>
              <a:rPr lang="en-IE" sz="2400" dirty="0"/>
              <a:t>Focus on risk in the food chain – FoVIRA study</a:t>
            </a:r>
          </a:p>
          <a:p>
            <a:endParaRPr lang="en-IE" sz="400" dirty="0"/>
          </a:p>
          <a:p>
            <a:pPr marL="0" indent="0">
              <a:buNone/>
            </a:pPr>
            <a:endParaRPr lang="en-IE" sz="2200" dirty="0"/>
          </a:p>
        </p:txBody>
      </p:sp>
      <p:pic>
        <p:nvPicPr>
          <p:cNvPr id="4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1666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86365"/>
            <a:ext cx="8712968" cy="563301"/>
          </a:xfrm>
        </p:spPr>
        <p:txBody>
          <a:bodyPr/>
          <a:lstStyle/>
          <a:p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pic>
        <p:nvPicPr>
          <p:cNvPr id="4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D110489B-5882-49BD-9C79-A21F57132AE6}"/>
              </a:ext>
            </a:extLst>
          </p:cNvPr>
          <p:cNvSpPr txBox="1">
            <a:spLocks/>
          </p:cNvSpPr>
          <p:nvPr/>
        </p:nvSpPr>
        <p:spPr bwMode="auto">
          <a:xfrm>
            <a:off x="467544" y="1916832"/>
            <a:ext cx="4212468" cy="472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2300" b="1" dirty="0">
                <a:solidFill>
                  <a:srgbClr val="C00000"/>
                </a:solidFill>
              </a:rPr>
              <a:t>HPSC</a:t>
            </a:r>
          </a:p>
          <a:p>
            <a:pPr lvl="1"/>
            <a:r>
              <a:rPr lang="en-IE" sz="2300" dirty="0"/>
              <a:t>Lelia Thornton</a:t>
            </a:r>
          </a:p>
          <a:p>
            <a:pPr lvl="1"/>
            <a:r>
              <a:rPr lang="en-IE" sz="2300" dirty="0"/>
              <a:t>Patricia Garvey</a:t>
            </a:r>
          </a:p>
          <a:p>
            <a:pPr marL="457200" lvl="1" indent="0">
              <a:buFont typeface="Arial" charset="0"/>
              <a:buNone/>
            </a:pPr>
            <a:endParaRPr lang="en-IE" sz="1000" dirty="0"/>
          </a:p>
          <a:p>
            <a:pPr marL="0" indent="0">
              <a:buNone/>
            </a:pPr>
            <a:r>
              <a:rPr lang="en-IE" sz="2300" b="1" dirty="0">
                <a:solidFill>
                  <a:srgbClr val="C00000"/>
                </a:solidFill>
              </a:rPr>
              <a:t>NVRL</a:t>
            </a:r>
          </a:p>
          <a:p>
            <a:pPr lvl="1"/>
            <a:r>
              <a:rPr lang="en-IE" sz="2300" dirty="0"/>
              <a:t>Charlene </a:t>
            </a:r>
            <a:r>
              <a:rPr lang="en-IE" sz="2300" dirty="0"/>
              <a:t>Benett</a:t>
            </a:r>
            <a:endParaRPr lang="en-IE" sz="2300" dirty="0"/>
          </a:p>
          <a:p>
            <a:pPr lvl="1"/>
            <a:r>
              <a:rPr lang="en-IE" sz="2300" dirty="0"/>
              <a:t>Cillian DeGascun</a:t>
            </a:r>
          </a:p>
          <a:p>
            <a:pPr lvl="1"/>
            <a:r>
              <a:rPr lang="en-IE" sz="2300" dirty="0"/>
              <a:t>Suzie Coughlan</a:t>
            </a:r>
          </a:p>
          <a:p>
            <a:pPr lvl="1"/>
            <a:r>
              <a:rPr lang="en-IE" sz="2300" dirty="0"/>
              <a:t>Jonathan Dean</a:t>
            </a:r>
          </a:p>
          <a:p>
            <a:pPr lvl="1"/>
            <a:r>
              <a:rPr lang="en-IE" sz="2300" dirty="0"/>
              <a:t>Allison Waters</a:t>
            </a:r>
          </a:p>
          <a:p>
            <a:pPr lvl="1"/>
            <a:r>
              <a:rPr lang="en-IE" sz="2300" dirty="0"/>
              <a:t>Linda Dunford</a:t>
            </a:r>
          </a:p>
          <a:p>
            <a:pPr lvl="1"/>
            <a:endParaRPr lang="en-IE" sz="1600" dirty="0"/>
          </a:p>
          <a:p>
            <a:endParaRPr lang="en-IE" sz="2000" dirty="0"/>
          </a:p>
          <a:p>
            <a:pPr lvl="1"/>
            <a:endParaRPr lang="en-IE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xmlns="" id="{4D38368F-6B63-4AC4-9451-8BF27F726F4D}"/>
              </a:ext>
            </a:extLst>
          </p:cNvPr>
          <p:cNvSpPr txBox="1">
            <a:spLocks/>
          </p:cNvSpPr>
          <p:nvPr/>
        </p:nvSpPr>
        <p:spPr>
          <a:xfrm>
            <a:off x="4427984" y="1916832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2700" b="1" dirty="0">
                <a:solidFill>
                  <a:srgbClr val="C00000"/>
                </a:solidFill>
              </a:rPr>
              <a:t>IBTS</a:t>
            </a:r>
          </a:p>
          <a:p>
            <a:pPr lvl="1"/>
            <a:r>
              <a:rPr lang="en-IE" sz="2300" dirty="0"/>
              <a:t>Fiona Boland</a:t>
            </a:r>
          </a:p>
          <a:p>
            <a:pPr lvl="1"/>
            <a:r>
              <a:rPr lang="en-IE" sz="2300" dirty="0"/>
              <a:t>Niamh O’Flaherty</a:t>
            </a:r>
          </a:p>
          <a:p>
            <a:pPr lvl="1"/>
            <a:endParaRPr lang="en-IE" sz="200" dirty="0"/>
          </a:p>
          <a:p>
            <a:pPr marL="57150" indent="0">
              <a:buNone/>
            </a:pPr>
            <a:r>
              <a:rPr lang="en-IE" sz="2700" b="1" dirty="0">
                <a:solidFill>
                  <a:srgbClr val="C00000"/>
                </a:solidFill>
              </a:rPr>
              <a:t>CVRL</a:t>
            </a:r>
          </a:p>
          <a:p>
            <a:pPr lvl="1"/>
            <a:r>
              <a:rPr lang="en-IE" sz="2300" dirty="0"/>
              <a:t>Conor Davin</a:t>
            </a:r>
          </a:p>
          <a:p>
            <a:pPr lvl="1"/>
            <a:r>
              <a:rPr lang="en-IE" sz="2300" dirty="0"/>
              <a:t>Louise Britton </a:t>
            </a:r>
          </a:p>
          <a:p>
            <a:pPr lvl="1"/>
            <a:r>
              <a:rPr lang="en-IE" sz="2300" dirty="0"/>
              <a:t>Eoin Ryan</a:t>
            </a:r>
          </a:p>
          <a:p>
            <a:pPr lvl="1"/>
            <a:endParaRPr lang="en-IE" sz="200" dirty="0"/>
          </a:p>
          <a:p>
            <a:pPr marL="0" indent="0">
              <a:buFont typeface="Arial" charset="0"/>
              <a:buNone/>
            </a:pPr>
            <a:r>
              <a:rPr lang="en-IE" sz="2700" b="1" dirty="0">
                <a:solidFill>
                  <a:srgbClr val="C00000"/>
                </a:solidFill>
              </a:rPr>
              <a:t>Marine Institute</a:t>
            </a:r>
          </a:p>
          <a:p>
            <a:pPr lvl="1"/>
            <a:r>
              <a:rPr lang="en-IE" sz="2300" dirty="0"/>
              <a:t>Sinead </a:t>
            </a:r>
            <a:r>
              <a:rPr lang="en-IE" sz="2300" dirty="0" err="1"/>
              <a:t>Keaveney</a:t>
            </a:r>
            <a:endParaRPr lang="en-IE" sz="2300" dirty="0"/>
          </a:p>
          <a:p>
            <a:pPr lvl="1"/>
            <a:r>
              <a:rPr lang="en-IE" sz="2300" dirty="0"/>
              <a:t>Amy Fitzpatrick</a:t>
            </a:r>
          </a:p>
        </p:txBody>
      </p:sp>
    </p:spTree>
    <p:extLst>
      <p:ext uri="{BB962C8B-B14F-4D97-AF65-F5344CB8AC3E}">
        <p14:creationId xmlns:p14="http://schemas.microsoft.com/office/powerpoint/2010/main" val="3095654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491293"/>
          </a:xfrm>
        </p:spPr>
        <p:txBody>
          <a:bodyPr/>
          <a:lstStyle/>
          <a:p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Notifiable disease in Ireland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89" y="1772816"/>
            <a:ext cx="8552422" cy="2376264"/>
          </a:xfrm>
        </p:spPr>
        <p:txBody>
          <a:bodyPr/>
          <a:lstStyle/>
          <a:p>
            <a:endParaRPr lang="en-IE" sz="600" dirty="0"/>
          </a:p>
          <a:p>
            <a:r>
              <a:rPr lang="en-IE" sz="2200" dirty="0"/>
              <a:t>January </a:t>
            </a:r>
            <a:r>
              <a:rPr lang="en-IE" sz="2200" dirty="0" smtClean="0"/>
              <a:t>2016 – Universal blood donor screening for hepatitis E commenced in Ireland</a:t>
            </a:r>
          </a:p>
          <a:p>
            <a:endParaRPr lang="en-IE" sz="1000" dirty="0"/>
          </a:p>
          <a:p>
            <a:r>
              <a:rPr lang="en-IE" sz="2200" dirty="0"/>
              <a:t>15 December 2015  - Hepatitis E added to list of notifiable diseases</a:t>
            </a:r>
          </a:p>
          <a:p>
            <a:endParaRPr lang="en-IE" sz="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2000" dirty="0"/>
              <a:t>All confirmed cases notifiable by clinicians and laboratories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2000" dirty="0"/>
              <a:t>Notification data collated nationally by HPSC </a:t>
            </a:r>
          </a:p>
        </p:txBody>
      </p:sp>
      <p:pic>
        <p:nvPicPr>
          <p:cNvPr id="4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42002" y="4293096"/>
            <a:ext cx="8229600" cy="212365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IE" sz="1600" b="1" dirty="0">
                <a:solidFill>
                  <a:srgbClr val="C00000"/>
                </a:solidFill>
              </a:rPr>
              <a:t>Hepatitis E Case definition (only laboratory confirmed cases notifiable)</a:t>
            </a:r>
          </a:p>
          <a:p>
            <a:pPr marL="0" indent="0" algn="ctr">
              <a:buNone/>
            </a:pPr>
            <a:endParaRPr lang="en-IE" sz="8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IE" sz="1600" b="1" dirty="0">
                <a:solidFill>
                  <a:schemeClr val="tx2"/>
                </a:solidFill>
              </a:rPr>
              <a:t>Acute case</a:t>
            </a:r>
            <a:endParaRPr lang="en-IE" sz="16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IE" sz="1600" dirty="0">
                <a:solidFill>
                  <a:schemeClr val="tx2"/>
                </a:solidFill>
              </a:rPr>
              <a:t>At least one of the following two:</a:t>
            </a:r>
          </a:p>
          <a:p>
            <a:pPr algn="ctr"/>
            <a:r>
              <a:rPr lang="en-IE" sz="1600" dirty="0">
                <a:solidFill>
                  <a:schemeClr val="tx2"/>
                </a:solidFill>
              </a:rPr>
              <a:t>Hepatitis E virus IgM and IgG antibody positive</a:t>
            </a:r>
          </a:p>
          <a:p>
            <a:pPr algn="ctr"/>
            <a:r>
              <a:rPr lang="en-IE" sz="1600" dirty="0">
                <a:solidFill>
                  <a:schemeClr val="tx2"/>
                </a:solidFill>
              </a:rPr>
              <a:t>Detection of hepatitis E virus RNA</a:t>
            </a:r>
          </a:p>
          <a:p>
            <a:pPr algn="ctr"/>
            <a:endParaRPr lang="en-IE" sz="800" dirty="0">
              <a:solidFill>
                <a:schemeClr val="tx2"/>
              </a:solidFill>
            </a:endParaRPr>
          </a:p>
          <a:p>
            <a:pPr algn="ctr"/>
            <a:endParaRPr lang="en-IE" sz="4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IE" sz="1600" b="1" dirty="0">
                <a:solidFill>
                  <a:schemeClr val="tx2"/>
                </a:solidFill>
              </a:rPr>
              <a:t>Chronic case</a:t>
            </a:r>
            <a:endParaRPr lang="en-IE" sz="16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IE" sz="1600" dirty="0">
                <a:solidFill>
                  <a:schemeClr val="tx2"/>
                </a:solidFill>
              </a:rPr>
              <a:t>Hepatitis E virus RNA persisting for at least 3 months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1293042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1560" y="1219201"/>
            <a:ext cx="8229600" cy="553616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Hepatitis E (HEV) notifications, </a:t>
            </a:r>
            <a:r>
              <a:rPr lang="en-US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2016 and 2017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700808"/>
            <a:ext cx="8804042" cy="4968552"/>
          </a:xfrm>
        </p:spPr>
        <p:txBody>
          <a:bodyPr>
            <a:normAutofit fontScale="92500" lnSpcReduction="10000"/>
          </a:bodyPr>
          <a:lstStyle/>
          <a:p>
            <a:r>
              <a:rPr lang="en-IE" sz="2200" dirty="0"/>
              <a:t>Total notifications = 90 in 2016, 54 in 2017</a:t>
            </a:r>
          </a:p>
          <a:p>
            <a:endParaRPr lang="en-IE" sz="400" dirty="0"/>
          </a:p>
          <a:p>
            <a:r>
              <a:rPr lang="en-IE" sz="2200" b="1" dirty="0"/>
              <a:t>Blood donor screening</a:t>
            </a:r>
            <a:r>
              <a:rPr lang="en-IE" sz="2200" dirty="0"/>
              <a:t> by IBTS, n = </a:t>
            </a:r>
            <a:r>
              <a:rPr lang="en-IE" sz="2200" b="1" dirty="0"/>
              <a:t>51 </a:t>
            </a:r>
            <a:r>
              <a:rPr lang="en-IE" sz="2200" dirty="0"/>
              <a:t>(35%)</a:t>
            </a:r>
          </a:p>
          <a:p>
            <a:pPr lvl="1"/>
            <a:r>
              <a:rPr lang="en-IE" sz="1800" dirty="0"/>
              <a:t>Median age of IBTS cases = 37 years (range: 18-66 )</a:t>
            </a:r>
          </a:p>
          <a:p>
            <a:pPr lvl="1"/>
            <a:r>
              <a:rPr lang="en-IE" sz="1800" dirty="0"/>
              <a:t>0.05% of male blood donors HEV positive compared to 0.03% females (no statistical diff)</a:t>
            </a:r>
          </a:p>
          <a:p>
            <a:pPr marL="457200" lvl="1" indent="0">
              <a:buNone/>
            </a:pPr>
            <a:endParaRPr lang="en-IE" sz="600" dirty="0"/>
          </a:p>
          <a:p>
            <a:r>
              <a:rPr lang="en-IE" sz="2200" b="1" dirty="0"/>
              <a:t>Clinical cases</a:t>
            </a:r>
            <a:r>
              <a:rPr lang="en-IE" sz="2200" dirty="0"/>
              <a:t>, n = </a:t>
            </a:r>
            <a:r>
              <a:rPr lang="en-IE" sz="2200" b="1" dirty="0"/>
              <a:t>93</a:t>
            </a:r>
            <a:r>
              <a:rPr lang="en-IE" sz="2200" dirty="0"/>
              <a:t> (65%)</a:t>
            </a:r>
          </a:p>
          <a:p>
            <a:pPr lvl="1"/>
            <a:r>
              <a:rPr lang="en-IE" sz="1800" dirty="0"/>
              <a:t>Median age of clinical cases = 54 years (range: 15-84)</a:t>
            </a:r>
          </a:p>
          <a:p>
            <a:pPr lvl="1"/>
            <a:r>
              <a:rPr lang="en-IE" sz="1800" dirty="0"/>
              <a:t>58% clinical cases were male (no statistical diff)</a:t>
            </a:r>
          </a:p>
          <a:p>
            <a:pPr lvl="1"/>
            <a:r>
              <a:rPr lang="en-IE" sz="1800" dirty="0"/>
              <a:t>Higher clinical notification rate in males 50+ </a:t>
            </a:r>
          </a:p>
          <a:p>
            <a:pPr lvl="1"/>
            <a:r>
              <a:rPr lang="en-IE" sz="1800" dirty="0"/>
              <a:t>Patient type known for 65% clinical cases – 37% hospital inpatients</a:t>
            </a:r>
          </a:p>
          <a:p>
            <a:pPr lvl="1"/>
            <a:endParaRPr lang="en-IE" sz="600" dirty="0"/>
          </a:p>
          <a:p>
            <a:r>
              <a:rPr lang="en-IE" sz="2200" dirty="0"/>
              <a:t>Annual notification rate clinical cases:  </a:t>
            </a:r>
          </a:p>
          <a:p>
            <a:pPr lvl="1"/>
            <a:r>
              <a:rPr lang="en-IE" sz="1800" dirty="0"/>
              <a:t>1.2/100,000 in 2016 (n=56)</a:t>
            </a:r>
          </a:p>
          <a:p>
            <a:pPr lvl="1"/>
            <a:r>
              <a:rPr lang="en-IE" sz="1800" dirty="0"/>
              <a:t>0.8/100,000 in 2017 (n=37)</a:t>
            </a:r>
          </a:p>
          <a:p>
            <a:pPr lvl="1"/>
            <a:endParaRPr lang="en-IE" sz="600" dirty="0"/>
          </a:p>
          <a:p>
            <a:r>
              <a:rPr lang="en-IE" sz="2200" b="1" dirty="0"/>
              <a:t>% blood donors positive</a:t>
            </a:r>
            <a:r>
              <a:rPr lang="en-IE" sz="2200" dirty="0"/>
              <a:t>: </a:t>
            </a:r>
          </a:p>
          <a:p>
            <a:pPr lvl="1"/>
            <a:r>
              <a:rPr lang="en-IE" sz="1800" dirty="0"/>
              <a:t>0.04% in 2016 </a:t>
            </a:r>
            <a:endParaRPr lang="en-IE" sz="1800" dirty="0" smtClean="0"/>
          </a:p>
          <a:p>
            <a:pPr lvl="1"/>
            <a:r>
              <a:rPr lang="en-IE" sz="1800" dirty="0" smtClean="0"/>
              <a:t>0.03</a:t>
            </a:r>
            <a:r>
              <a:rPr lang="en-IE" sz="1800" dirty="0"/>
              <a:t>% in </a:t>
            </a:r>
            <a:r>
              <a:rPr lang="en-IE" sz="1800" dirty="0" smtClean="0"/>
              <a:t>2017</a:t>
            </a:r>
            <a:endParaRPr lang="en-IE" sz="1800" dirty="0"/>
          </a:p>
          <a:p>
            <a:endParaRPr lang="en-IE" sz="2000" dirty="0">
              <a:solidFill>
                <a:schemeClr val="tx2"/>
              </a:solidFill>
            </a:endParaRPr>
          </a:p>
        </p:txBody>
      </p:sp>
      <p:pic>
        <p:nvPicPr>
          <p:cNvPr id="3074" name="Picture 2" descr="P:\Communications\logos\HPSC_log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5736"/>
            <a:ext cx="1027178" cy="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310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40204" y="1219200"/>
            <a:ext cx="8771342" cy="648072"/>
          </a:xfrm>
        </p:spPr>
        <p:txBody>
          <a:bodyPr>
            <a:noAutofit/>
          </a:bodyPr>
          <a:lstStyle/>
          <a:p>
            <a:r>
              <a:rPr lang="en-IE" sz="2500" b="1" dirty="0">
                <a:solidFill>
                  <a:schemeClr val="tx2"/>
                </a:solidFill>
                <a:latin typeface="Arial" charset="0"/>
                <a:cs typeface="Arial" charset="0"/>
              </a:rPr>
              <a:t>Number of clinical &amp; IBTS HEV </a:t>
            </a:r>
            <a:r>
              <a:rPr lang="en-IE" sz="25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cases in Ireland,</a:t>
            </a:r>
            <a:br>
              <a:rPr lang="en-IE" sz="25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</a:br>
            <a:r>
              <a:rPr lang="en-IE" sz="25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IE" sz="2500" b="1" dirty="0">
                <a:solidFill>
                  <a:schemeClr val="tx2"/>
                </a:solidFill>
                <a:latin typeface="Arial" charset="0"/>
                <a:cs typeface="Arial" charset="0"/>
              </a:rPr>
              <a:t>Q1 2016 – Q3 2018</a:t>
            </a:r>
            <a:endParaRPr lang="en-US" sz="25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3074" name="Picture 2" descr="P:\Communications\logos\HPSC_log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6291"/>
            <a:ext cx="1027178" cy="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00000000-0008-0000-00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5851606"/>
              </p:ext>
            </p:extLst>
          </p:nvPr>
        </p:nvGraphicFramePr>
        <p:xfrm>
          <a:off x="140204" y="1748790"/>
          <a:ext cx="8771342" cy="4704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6240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88588" y="1412776"/>
            <a:ext cx="8588551" cy="432048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chemeClr val="tx2"/>
                </a:solidFill>
                <a:latin typeface="Arial" charset="0"/>
                <a:cs typeface="Arial" charset="0"/>
              </a:rPr>
              <a:t>HEV notifications by age and </a:t>
            </a:r>
            <a:r>
              <a:rPr lang="en-US" sz="25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sex in Ireland, </a:t>
            </a:r>
            <a:br>
              <a:rPr lang="en-US" sz="25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</a:br>
            <a:r>
              <a:rPr lang="en-US" sz="25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2016 </a:t>
            </a:r>
            <a:r>
              <a:rPr lang="en-US" sz="2500" b="1" dirty="0">
                <a:solidFill>
                  <a:schemeClr val="tx2"/>
                </a:solidFill>
                <a:latin typeface="Arial" charset="0"/>
                <a:cs typeface="Arial" charset="0"/>
              </a:rPr>
              <a:t>and 2017</a:t>
            </a:r>
          </a:p>
        </p:txBody>
      </p:sp>
      <p:pic>
        <p:nvPicPr>
          <p:cNvPr id="3074" name="Picture 2" descr="P:\Communications\logos\HPSC_log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822" y="0"/>
            <a:ext cx="1027178" cy="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" y="2060848"/>
            <a:ext cx="9081987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3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537930" y="1412776"/>
            <a:ext cx="8229600" cy="576064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Enhanced surveillance - Hepatitis 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104456"/>
          </a:xfrm>
        </p:spPr>
        <p:txBody>
          <a:bodyPr>
            <a:normAutofit/>
          </a:bodyPr>
          <a:lstStyle/>
          <a:p>
            <a:r>
              <a:rPr lang="en-IE" sz="2200" dirty="0"/>
              <a:t>Enhanced surveillance of clinical cases introduced 1 July 2016 – 1 yr trial period</a:t>
            </a:r>
          </a:p>
          <a:p>
            <a:endParaRPr lang="en-IE" sz="800" dirty="0"/>
          </a:p>
          <a:p>
            <a:r>
              <a:rPr lang="en-IE" sz="2200" dirty="0"/>
              <a:t>IBTS reported enhanced data for 18 month period (Jan 2016 - June 2017)</a:t>
            </a:r>
          </a:p>
          <a:p>
            <a:endParaRPr lang="en-IE" sz="800" dirty="0"/>
          </a:p>
          <a:p>
            <a:r>
              <a:rPr lang="en-IE" sz="2200" dirty="0"/>
              <a:t>Departments of Public Health or IBTS interviewed cases</a:t>
            </a:r>
          </a:p>
          <a:p>
            <a:endParaRPr lang="en-IE" sz="800" dirty="0"/>
          </a:p>
          <a:p>
            <a:r>
              <a:rPr lang="en-IE" sz="2200" dirty="0"/>
              <a:t>Clinical features, exposures and risk factors for severe disease</a:t>
            </a:r>
          </a:p>
          <a:p>
            <a:endParaRPr lang="en-IE" sz="800" dirty="0"/>
          </a:p>
          <a:p>
            <a:endParaRPr lang="en-IE" sz="400" dirty="0"/>
          </a:p>
          <a:p>
            <a:r>
              <a:rPr lang="en-IE" sz="2200" dirty="0"/>
              <a:t>Enhanced data collection forms completed for 67 out of 120 cases (56%) notified Jan 2016 to end June 2017</a:t>
            </a:r>
          </a:p>
          <a:p>
            <a:endParaRPr lang="en-IE" sz="800" dirty="0"/>
          </a:p>
          <a:p>
            <a:r>
              <a:rPr lang="en-IE" sz="2200" dirty="0"/>
              <a:t>Enhanced surveillance discontinued July 2017</a:t>
            </a:r>
          </a:p>
          <a:p>
            <a:endParaRPr lang="en-IE" sz="2400" dirty="0">
              <a:solidFill>
                <a:schemeClr val="tx2"/>
              </a:solidFill>
            </a:endParaRPr>
          </a:p>
          <a:p>
            <a:endParaRPr lang="en-IE" dirty="0">
              <a:solidFill>
                <a:schemeClr val="tx2"/>
              </a:solidFill>
            </a:endParaRPr>
          </a:p>
          <a:p>
            <a:endParaRPr lang="en-IE" dirty="0">
              <a:solidFill>
                <a:schemeClr val="tx2"/>
              </a:solidFill>
            </a:endParaRPr>
          </a:p>
        </p:txBody>
      </p:sp>
      <p:pic>
        <p:nvPicPr>
          <p:cNvPr id="3074" name="Picture 2" descr="P:\Communications\logos\HPSC_log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60648"/>
            <a:ext cx="1027178" cy="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008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537930" y="1340768"/>
            <a:ext cx="8229600" cy="36004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Food exposures section of ESF</a:t>
            </a:r>
          </a:p>
        </p:txBody>
      </p:sp>
      <p:pic>
        <p:nvPicPr>
          <p:cNvPr id="3074" name="Picture 2" descr="P:\Communications\logos\HPSC_log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60648"/>
            <a:ext cx="1027178" cy="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992" y="1772816"/>
            <a:ext cx="6229499" cy="493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212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07504" y="1375677"/>
            <a:ext cx="9036496" cy="504056"/>
          </a:xfrm>
        </p:spPr>
        <p:txBody>
          <a:bodyPr>
            <a:noAutofit/>
          </a:bodyPr>
          <a:lstStyle/>
          <a:p>
            <a:r>
              <a:rPr lang="en-IE" sz="2200" b="1" dirty="0">
                <a:solidFill>
                  <a:schemeClr val="tx2"/>
                </a:solidFill>
                <a:latin typeface="Arial" charset="0"/>
                <a:cs typeface="Arial" charset="0"/>
              </a:rPr>
              <a:t>% with each food exposures in the 9 weeks prior to illness/diagnosis (n=64)</a:t>
            </a:r>
            <a:endParaRPr lang="en-US" sz="22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3074" name="Picture 2" descr="P:\Communications\logos\HPSC_log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6291"/>
            <a:ext cx="1027178" cy="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624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3505469"/>
              </p:ext>
            </p:extLst>
          </p:nvPr>
        </p:nvGraphicFramePr>
        <p:xfrm>
          <a:off x="107504" y="1772816"/>
          <a:ext cx="892899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19132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07504" y="1375677"/>
            <a:ext cx="9036496" cy="397139"/>
          </a:xfrm>
        </p:spPr>
        <p:txBody>
          <a:bodyPr>
            <a:noAutofit/>
          </a:bodyPr>
          <a:lstStyle/>
          <a:p>
            <a:r>
              <a:rPr lang="en-IE" sz="2200" b="1" dirty="0">
                <a:solidFill>
                  <a:schemeClr val="tx2"/>
                </a:solidFill>
                <a:latin typeface="Arial" charset="0"/>
                <a:cs typeface="Arial" charset="0"/>
              </a:rPr>
              <a:t>% with each symptom</a:t>
            </a:r>
            <a:endParaRPr lang="en-US" sz="22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3074" name="Picture 2" descr="P:\Communications\logos\HPSC_log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6291"/>
            <a:ext cx="1027178" cy="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Documents and Settings\MauriceKelly\Desktop\maurice's pr 2003\powe 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624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BFA6E129-FDA4-4C48-A418-932D40E18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562850"/>
              </p:ext>
            </p:extLst>
          </p:nvPr>
        </p:nvGraphicFramePr>
        <p:xfrm>
          <a:off x="107504" y="1879734"/>
          <a:ext cx="8928996" cy="4789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4688">
                  <a:extLst>
                    <a:ext uri="{9D8B030D-6E8A-4147-A177-3AD203B41FA5}">
                      <a16:colId xmlns:a16="http://schemas.microsoft.com/office/drawing/2014/main" xmlns="" val="3068248314"/>
                    </a:ext>
                  </a:extLst>
                </a:gridCol>
                <a:gridCol w="1134422">
                  <a:extLst>
                    <a:ext uri="{9D8B030D-6E8A-4147-A177-3AD203B41FA5}">
                      <a16:colId xmlns:a16="http://schemas.microsoft.com/office/drawing/2014/main" xmlns="" val="3869226916"/>
                    </a:ext>
                  </a:extLst>
                </a:gridCol>
                <a:gridCol w="1134422">
                  <a:extLst>
                    <a:ext uri="{9D8B030D-6E8A-4147-A177-3AD203B41FA5}">
                      <a16:colId xmlns:a16="http://schemas.microsoft.com/office/drawing/2014/main" xmlns="" val="119894930"/>
                    </a:ext>
                  </a:extLst>
                </a:gridCol>
                <a:gridCol w="1134422">
                  <a:extLst>
                    <a:ext uri="{9D8B030D-6E8A-4147-A177-3AD203B41FA5}">
                      <a16:colId xmlns:a16="http://schemas.microsoft.com/office/drawing/2014/main" xmlns="" val="2911813171"/>
                    </a:ext>
                  </a:extLst>
                </a:gridCol>
                <a:gridCol w="1134422">
                  <a:extLst>
                    <a:ext uri="{9D8B030D-6E8A-4147-A177-3AD203B41FA5}">
                      <a16:colId xmlns:a16="http://schemas.microsoft.com/office/drawing/2014/main" xmlns="" val="4002210669"/>
                    </a:ext>
                  </a:extLst>
                </a:gridCol>
                <a:gridCol w="1146620">
                  <a:extLst>
                    <a:ext uri="{9D8B030D-6E8A-4147-A177-3AD203B41FA5}">
                      <a16:colId xmlns:a16="http://schemas.microsoft.com/office/drawing/2014/main" xmlns="" val="4052648705"/>
                    </a:ext>
                  </a:extLst>
                </a:gridCol>
              </a:tblGrid>
              <a:tr h="407215">
                <a:tc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effectLst/>
                        </a:rPr>
                        <a:t>Symptoms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E" sz="2000" b="1" u="none" strike="noStrike" dirty="0">
                          <a:effectLst/>
                        </a:rPr>
                        <a:t>Clinical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E" sz="2000" b="1" u="none" strike="noStrike" dirty="0">
                          <a:effectLst/>
                        </a:rPr>
                        <a:t>IBTS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effectLst/>
                        </a:rPr>
                        <a:t>p-value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5875620"/>
                  </a:ext>
                </a:extLst>
              </a:tr>
              <a:tr h="329650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effectLst/>
                        </a:rPr>
                        <a:t> 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effectLst/>
                        </a:rPr>
                        <a:t>Num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effectLst/>
                        </a:rPr>
                        <a:t>%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effectLst/>
                        </a:rPr>
                        <a:t>Num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effectLst/>
                        </a:rPr>
                        <a:t>%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effectLst/>
                        </a:rPr>
                        <a:t> 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025070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Any symptoms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80.0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26.8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&lt;0.001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61770699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Fever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39.1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4.9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&lt;0.001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499060292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Diarrhoea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6.7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4.9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0.792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093447013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Abdominal pain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6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26.1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9.8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0.084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9743736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Headaches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5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22.7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2729676692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Nausea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39.1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4.9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&lt;0.001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4127636028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Vomiting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17.4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0.006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501838880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Joint pain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45.5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&lt;0.001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2162803699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Dark urine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47.8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&lt;0.001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2331007161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Jaundice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50.0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&lt;0.001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203313936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Weakness of limbs/tingling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6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27.3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&lt;0.001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2848520757"/>
                  </a:ext>
                </a:extLst>
              </a:tr>
              <a:tr h="310259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Other neurological symptoms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22.2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0.002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2254478410"/>
                  </a:ext>
                </a:extLst>
              </a:tr>
              <a:tr h="329650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u="none" strike="noStrike" dirty="0">
                          <a:effectLst/>
                        </a:rPr>
                        <a:t>Other symptoms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55.0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7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17.1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u="none" strike="noStrike" dirty="0">
                          <a:effectLst/>
                        </a:rPr>
                        <a:t>0.002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10982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244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6653</TotalTime>
  <Words>864</Words>
  <Application>Microsoft Office PowerPoint</Application>
  <PresentationFormat>On-screen Show (4:3)</PresentationFormat>
  <Paragraphs>234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1_Office Theme</vt:lpstr>
      <vt:lpstr>Hepatitis E in Ireland</vt:lpstr>
      <vt:lpstr>Notifiable disease in Ireland</vt:lpstr>
      <vt:lpstr>Hepatitis E (HEV) notifications, 2016 and 2017</vt:lpstr>
      <vt:lpstr>Number of clinical &amp; IBTS HEV cases in Ireland,  Q1 2016 – Q3 2018</vt:lpstr>
      <vt:lpstr>HEV notifications by age and sex in Ireland,  2016 and 2017</vt:lpstr>
      <vt:lpstr>Enhanced surveillance - Hepatitis E</vt:lpstr>
      <vt:lpstr>Food exposures section of ESF</vt:lpstr>
      <vt:lpstr>% with each food exposures in the 9 weeks prior to illness/diagnosis (n=64)</vt:lpstr>
      <vt:lpstr>% with each symptom</vt:lpstr>
      <vt:lpstr>Discontinuation of enhanced surveillance – why?</vt:lpstr>
      <vt:lpstr> FoVIRA Foodborne Viruses in Ireland – farm to fork Investigation, Identifying Risk and mitigation Approaches for Hepatitis E Virus, Hepatitis A Virus, Norovirus &amp; Sapovirus  </vt:lpstr>
      <vt:lpstr>The Irish experience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Hepatitis B &amp; C</dc:title>
  <dc:creator>niamhmurphy</dc:creator>
  <cp:lastModifiedBy>Kirsty Mackenzie</cp:lastModifiedBy>
  <cp:revision>424</cp:revision>
  <cp:lastPrinted>2016-04-13T10:13:55Z</cp:lastPrinted>
  <dcterms:created xsi:type="dcterms:W3CDTF">2008-10-14T14:20:14Z</dcterms:created>
  <dcterms:modified xsi:type="dcterms:W3CDTF">2018-12-13T14:42:17Z</dcterms:modified>
</cp:coreProperties>
</file>