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2" showSpecialPlsOnTitleSld="0" saveSubsetFonts="1">
  <p:sldMasterIdLst>
    <p:sldMasterId id="2147483648" r:id="rId1"/>
  </p:sldMasterIdLst>
  <p:notesMasterIdLst>
    <p:notesMasterId r:id="rId10"/>
  </p:notesMasterIdLst>
  <p:sldIdLst>
    <p:sldId id="259" r:id="rId2"/>
    <p:sldId id="260" r:id="rId3"/>
    <p:sldId id="269" r:id="rId4"/>
    <p:sldId id="270" r:id="rId5"/>
    <p:sldId id="271" r:id="rId6"/>
    <p:sldId id="272" r:id="rId7"/>
    <p:sldId id="273" r:id="rId8"/>
    <p:sldId id="261" r:id="rId9"/>
  </p:sldIdLst>
  <p:sldSz cx="12190413" cy="6859588"/>
  <p:notesSz cx="6858000" cy="9144000"/>
  <p:defaultTextStyle>
    <a:defPPr>
      <a:defRPr lang="en-US"/>
    </a:defPPr>
    <a:lvl1pPr marL="0" algn="l" defTabSz="10885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1pPr>
    <a:lvl2pPr marL="544251" algn="l" defTabSz="10885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2pPr>
    <a:lvl3pPr marL="1088502" algn="l" defTabSz="10885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3pPr>
    <a:lvl4pPr marL="1632753" algn="l" defTabSz="10885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4pPr>
    <a:lvl5pPr marL="2177004" algn="l" defTabSz="10885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5pPr>
    <a:lvl6pPr marL="2721254" algn="l" defTabSz="10885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6pPr>
    <a:lvl7pPr marL="3265505" algn="l" defTabSz="10885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7pPr>
    <a:lvl8pPr marL="3809756" algn="l" defTabSz="10885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8pPr>
    <a:lvl9pPr marL="4354007" algn="l" defTabSz="10885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Sarah Jackson" initials="SJ" lastIdx="4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A1F46"/>
    <a:srgbClr val="82428D"/>
    <a:srgbClr val="EB89A3"/>
    <a:srgbClr val="B8AB97"/>
    <a:srgbClr val="A98A8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inimized">
    <p:restoredLeft sz="0" autoAdjust="0"/>
    <p:restoredTop sz="88473" autoAdjust="0"/>
  </p:normalViewPr>
  <p:slideViewPr>
    <p:cSldViewPr>
      <p:cViewPr>
        <p:scale>
          <a:sx n="70" d="100"/>
          <a:sy n="70" d="100"/>
        </p:scale>
        <p:origin x="-1908" y="-336"/>
      </p:cViewPr>
      <p:guideLst>
        <p:guide orient="horz" pos="2161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31454B-2B34-4B6B-9F21-83B79D6C5504}" type="datetimeFigureOut">
              <a:rPr lang="en-IE" smtClean="0"/>
              <a:t>20/12/2019</a:t>
            </a:fld>
            <a:endParaRPr lang="en-I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02C663-E0EB-4714-8209-31587A85A502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6781107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02C663-E0EB-4714-8209-31587A85A502}" type="slidenum">
              <a:rPr lang="en-IE" smtClean="0"/>
              <a:t>2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838715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0" y="3734594"/>
            <a:ext cx="12190413" cy="2650476"/>
          </a:xfrm>
          <a:prstGeom prst="rect">
            <a:avLst/>
          </a:prstGeom>
          <a:solidFill>
            <a:srgbClr val="B8AB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IE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04006" y="4572794"/>
            <a:ext cx="7772400" cy="838200"/>
          </a:xfrm>
        </p:spPr>
        <p:txBody>
          <a:bodyPr>
            <a:normAutofit/>
          </a:bodyPr>
          <a:lstStyle>
            <a:lvl1pPr marL="0" indent="0" algn="l">
              <a:buNone/>
              <a:defRPr sz="3200" b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5442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885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327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770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212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655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097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540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Presentation Title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858347" y="6477794"/>
            <a:ext cx="2844430" cy="365210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006" y="305594"/>
            <a:ext cx="1143000" cy="123825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0562" y="402558"/>
            <a:ext cx="1478452" cy="1224000"/>
          </a:xfrm>
          <a:prstGeom prst="rect">
            <a:avLst/>
          </a:prstGeom>
        </p:spPr>
      </p:pic>
      <p:sp>
        <p:nvSpPr>
          <p:cNvPr id="9" name="Rectangle 8"/>
          <p:cNvSpPr/>
          <p:nvPr userDrawn="1"/>
        </p:nvSpPr>
        <p:spPr>
          <a:xfrm>
            <a:off x="0" y="6477794"/>
            <a:ext cx="12190413" cy="381794"/>
          </a:xfrm>
          <a:prstGeom prst="rect">
            <a:avLst/>
          </a:prstGeom>
          <a:solidFill>
            <a:srgbClr val="BA1F46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>
              <a:solidFill>
                <a:srgbClr val="BA1F46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04007" y="3734593"/>
            <a:ext cx="6172200" cy="685801"/>
          </a:xfrm>
        </p:spPr>
        <p:txBody>
          <a:bodyPr>
            <a:normAutofit/>
          </a:bodyPr>
          <a:lstStyle>
            <a:lvl1pPr algn="l">
              <a:defRPr sz="280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 dirty="0" smtClean="0"/>
              <a:t>Health Protection Surveillance Centre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521" y="274701"/>
            <a:ext cx="9448085" cy="564293"/>
          </a:xfrm>
        </p:spPr>
        <p:txBody>
          <a:bodyPr>
            <a:normAutofit/>
          </a:bodyPr>
          <a:lstStyle>
            <a:lvl1pPr algn="l">
              <a:defRPr sz="2800" b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521" y="1067595"/>
            <a:ext cx="10971372" cy="5059988"/>
          </a:xfrm>
        </p:spPr>
        <p:txBody>
          <a:bodyPr/>
          <a:lstStyle>
            <a:lvl1pPr>
              <a:defRPr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>
              <a:defRPr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>
              <a:defRPr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>
              <a:defRPr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>
              <a:defRPr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14606" y="6477794"/>
            <a:ext cx="2844430" cy="365210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0" y="6477794"/>
            <a:ext cx="12190413" cy="381794"/>
          </a:xfrm>
          <a:prstGeom prst="rect">
            <a:avLst/>
          </a:prstGeom>
          <a:solidFill>
            <a:srgbClr val="BA1F46"/>
          </a:solidFill>
          <a:ln>
            <a:solidFill>
              <a:srgbClr val="BA1F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>
              <a:solidFill>
                <a:srgbClr val="BA1F46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5806" y="76994"/>
            <a:ext cx="1027176" cy="85039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521" y="1067594"/>
            <a:ext cx="5384099" cy="5059989"/>
          </a:xfrm>
        </p:spPr>
        <p:txBody>
          <a:bodyPr>
            <a:normAutofit/>
          </a:bodyPr>
          <a:lstStyle>
            <a:lvl1pPr>
              <a:defRPr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>
              <a:defRPr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>
              <a:defRPr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>
              <a:defRPr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>
              <a:defRPr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6793" y="1067594"/>
            <a:ext cx="5384099" cy="5059989"/>
          </a:xfrm>
        </p:spPr>
        <p:txBody>
          <a:bodyPr>
            <a:normAutofit/>
          </a:bodyPr>
          <a:lstStyle>
            <a:lvl1pPr>
              <a:defRPr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>
              <a:defRPr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>
              <a:defRPr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>
              <a:defRPr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>
              <a:defRPr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0" y="6477794"/>
            <a:ext cx="12190413" cy="381794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5806" y="76994"/>
            <a:ext cx="1027176" cy="850392"/>
          </a:xfrm>
          <a:prstGeom prst="rect">
            <a:avLst/>
          </a:prstGeom>
        </p:spPr>
      </p:pic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609521" y="274701"/>
            <a:ext cx="9448085" cy="564293"/>
          </a:xfrm>
        </p:spPr>
        <p:txBody>
          <a:bodyPr>
            <a:normAutofit/>
          </a:bodyPr>
          <a:lstStyle>
            <a:lvl1pPr algn="l">
              <a:defRPr sz="2800" b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 dirty="0" smtClean="0"/>
              <a:t>Slide title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21" y="274701"/>
            <a:ext cx="10971372" cy="1143265"/>
          </a:xfrm>
          <a:prstGeom prst="rect">
            <a:avLst/>
          </a:prstGeom>
        </p:spPr>
        <p:txBody>
          <a:bodyPr vert="horz" lIns="108850" tIns="54425" rIns="108850" bIns="54425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21" y="1600571"/>
            <a:ext cx="10971372" cy="4527011"/>
          </a:xfrm>
          <a:prstGeom prst="rect">
            <a:avLst/>
          </a:prstGeom>
        </p:spPr>
        <p:txBody>
          <a:bodyPr vert="horz" lIns="108850" tIns="54425" rIns="108850" bIns="54425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521" y="6357822"/>
            <a:ext cx="2844430" cy="365210"/>
          </a:xfrm>
          <a:prstGeom prst="rect">
            <a:avLst/>
          </a:prstGeom>
        </p:spPr>
        <p:txBody>
          <a:bodyPr vert="horz" lIns="108850" tIns="54425" rIns="108850" bIns="54425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058" y="6357822"/>
            <a:ext cx="3860297" cy="365210"/>
          </a:xfrm>
          <a:prstGeom prst="rect">
            <a:avLst/>
          </a:prstGeom>
        </p:spPr>
        <p:txBody>
          <a:bodyPr vert="horz" lIns="108850" tIns="54425" rIns="108850" bIns="54425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6463" y="6357822"/>
            <a:ext cx="2844430" cy="365210"/>
          </a:xfrm>
          <a:prstGeom prst="rect">
            <a:avLst/>
          </a:prstGeom>
        </p:spPr>
        <p:txBody>
          <a:bodyPr vert="horz" lIns="108850" tIns="54425" rIns="108850" bIns="54425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</p:sldLayoutIdLst>
  <p:hf sldNum="0" hdr="0" ftr="0" dt="0"/>
  <p:txStyles>
    <p:titleStyle>
      <a:lvl1pPr algn="ctr" defTabSz="1088502" rtl="0" eaLnBrk="1" latinLnBrk="0" hangingPunct="1">
        <a:spcBef>
          <a:spcPct val="0"/>
        </a:spcBef>
        <a:buNone/>
        <a:defRPr sz="5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08188" indent="-408188" algn="l" defTabSz="1088502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1pPr>
      <a:lvl2pPr marL="884408" indent="-340157" algn="l" defTabSz="1088502" rtl="0" eaLnBrk="1" latinLnBrk="0" hangingPunct="1">
        <a:spcBef>
          <a:spcPct val="20000"/>
        </a:spcBef>
        <a:buFont typeface="Arial" pitchFamily="34" charset="0"/>
        <a:buChar char="–"/>
        <a:defRPr sz="3300" kern="1200">
          <a:solidFill>
            <a:schemeClr val="tx1"/>
          </a:solidFill>
          <a:latin typeface="+mn-lt"/>
          <a:ea typeface="+mn-ea"/>
          <a:cs typeface="+mn-cs"/>
        </a:defRPr>
      </a:lvl2pPr>
      <a:lvl3pPr marL="1360627" indent="-272125" algn="l" defTabSz="1088502" rtl="0" eaLnBrk="1" latinLnBrk="0" hangingPunct="1">
        <a:spcBef>
          <a:spcPct val="20000"/>
        </a:spcBef>
        <a:buFont typeface="Arial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1904878" indent="-272125" algn="l" defTabSz="1088502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49129" indent="-272125" algn="l" defTabSz="1088502" rtl="0" eaLnBrk="1" latinLnBrk="0" hangingPunct="1">
        <a:spcBef>
          <a:spcPct val="20000"/>
        </a:spcBef>
        <a:buFont typeface="Arial" pitchFamily="34" charset="0"/>
        <a:buChar char="»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2993380" indent="-272125" algn="l" defTabSz="1088502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537631" indent="-272125" algn="l" defTabSz="1088502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081882" indent="-272125" algn="l" defTabSz="1088502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626132" indent="-272125" algn="l" defTabSz="1088502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44251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88502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632753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77004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721254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265505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809756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354007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3.emf"/><Relationship Id="rId4" Type="http://schemas.openxmlformats.org/officeDocument/2006/relationships/package" Target="../embeddings/Microsoft_Word_Document1.docx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hpsc.ie/a-z/outbreaks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304006" y="4572794"/>
            <a:ext cx="11658600" cy="838200"/>
          </a:xfrm>
        </p:spPr>
        <p:txBody>
          <a:bodyPr>
            <a:noAutofit/>
          </a:bodyPr>
          <a:lstStyle/>
          <a:p>
            <a:pPr algn="ctr"/>
            <a:r>
              <a:rPr lang="en-IE" sz="2200" dirty="0"/>
              <a:t>Surveillance of </a:t>
            </a:r>
            <a:r>
              <a:rPr lang="en-IE" sz="2200" dirty="0" smtClean="0"/>
              <a:t>outbreaks of infectious disease in </a:t>
            </a:r>
            <a:r>
              <a:rPr lang="en-IE" sz="2200" dirty="0"/>
              <a:t>Ireland: </a:t>
            </a:r>
          </a:p>
          <a:p>
            <a:pPr algn="ctr"/>
            <a:r>
              <a:rPr lang="en-IE" sz="2200" dirty="0" smtClean="0"/>
              <a:t>Q3 </a:t>
            </a:r>
            <a:r>
              <a:rPr lang="en-IE" sz="2200" dirty="0"/>
              <a:t>2019 provisional data</a:t>
            </a:r>
          </a:p>
        </p:txBody>
      </p:sp>
      <p:sp>
        <p:nvSpPr>
          <p:cNvPr id="8" name="Subtitle 6"/>
          <p:cNvSpPr txBox="1">
            <a:spLocks/>
          </p:cNvSpPr>
          <p:nvPr/>
        </p:nvSpPr>
        <p:spPr>
          <a:xfrm>
            <a:off x="331787" y="3810794"/>
            <a:ext cx="11658600" cy="838200"/>
          </a:xfrm>
          <a:prstGeom prst="rect">
            <a:avLst/>
          </a:prstGeom>
        </p:spPr>
        <p:txBody>
          <a:bodyPr vert="horz" lIns="108850" tIns="54425" rIns="108850" bIns="54425" rtlCol="0">
            <a:normAutofit/>
          </a:bodyPr>
          <a:lstStyle>
            <a:lvl1pPr marL="0" indent="0" algn="l" defTabSz="1088502" rtl="0" eaLnBrk="1" latinLnBrk="0" hangingPunct="1">
              <a:spcBef>
                <a:spcPct val="20000"/>
              </a:spcBef>
              <a:buFont typeface="Arial" pitchFamily="34" charset="0"/>
              <a:buNone/>
              <a:defRPr sz="3200" b="1" kern="120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544251" indent="0" algn="ctr" defTabSz="1088502" rtl="0" eaLnBrk="1" latinLnBrk="0" hangingPunct="1">
              <a:spcBef>
                <a:spcPct val="20000"/>
              </a:spcBef>
              <a:buFont typeface="Arial" pitchFamily="34" charset="0"/>
              <a:buNone/>
              <a:defRPr sz="33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088502" indent="0" algn="ctr" defTabSz="1088502" rtl="0" eaLnBrk="1" latinLnBrk="0" hangingPunct="1">
              <a:spcBef>
                <a:spcPct val="20000"/>
              </a:spcBef>
              <a:buFont typeface="Arial" pitchFamily="34" charset="0"/>
              <a:buNone/>
              <a:defRPr sz="2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32753" indent="0" algn="ctr" defTabSz="1088502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177004" indent="0" algn="ctr" defTabSz="1088502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721254" indent="0" algn="ctr" defTabSz="1088502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265505" indent="0" algn="ctr" defTabSz="1088502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809756" indent="0" algn="ctr" defTabSz="1088502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354007" indent="0" algn="ctr" defTabSz="1088502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IE" sz="2700" dirty="0" smtClean="0"/>
              <a:t>Health Protection Surveillance Centre</a:t>
            </a:r>
            <a:endParaRPr lang="en-IE" sz="2700" dirty="0"/>
          </a:p>
        </p:txBody>
      </p:sp>
      <p:sp>
        <p:nvSpPr>
          <p:cNvPr id="3" name="Rectangle 2"/>
          <p:cNvSpPr/>
          <p:nvPr/>
        </p:nvSpPr>
        <p:spPr>
          <a:xfrm>
            <a:off x="9905206" y="5639594"/>
            <a:ext cx="2050561" cy="3539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E" sz="1700" b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December, </a:t>
            </a:r>
            <a:r>
              <a:rPr lang="en-IE" sz="17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2019 </a:t>
            </a:r>
            <a:endParaRPr lang="en-US" sz="17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0052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09163" y="153194"/>
            <a:ext cx="9448085" cy="564293"/>
          </a:xfrm>
        </p:spPr>
        <p:txBody>
          <a:bodyPr/>
          <a:lstStyle/>
          <a:p>
            <a:r>
              <a:rPr lang="en-IE" dirty="0"/>
              <a:t>Provisional data, </a:t>
            </a:r>
            <a:r>
              <a:rPr lang="en-IE" dirty="0" smtClean="0"/>
              <a:t>Q3 2019 </a:t>
            </a:r>
            <a:endParaRPr lang="en-US" dirty="0"/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23798163"/>
              </p:ext>
            </p:extLst>
          </p:nvPr>
        </p:nvGraphicFramePr>
        <p:xfrm>
          <a:off x="456406" y="838994"/>
          <a:ext cx="9417053" cy="5257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0" name="Document" r:id="rId4" imgW="6872357" imgH="3836656" progId="Word.Document.12">
                  <p:embed/>
                </p:oleObj>
              </mc:Choice>
              <mc:Fallback>
                <p:oleObj name="Document" r:id="rId4" imgW="6872357" imgH="3836656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56406" y="838994"/>
                        <a:ext cx="9417053" cy="5257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670752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206" y="153194"/>
            <a:ext cx="10991850" cy="5980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481574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806" y="153194"/>
            <a:ext cx="9845675" cy="6151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654368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362" y="457994"/>
            <a:ext cx="11210925" cy="5303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984590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606" y="76994"/>
            <a:ext cx="11144250" cy="6297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322140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25" y="381794"/>
            <a:ext cx="12041188" cy="4999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114593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 smtClean="0"/>
              <a:t>Further Information</a:t>
            </a:r>
            <a:endParaRPr lang="en-I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Char char="-"/>
            </a:pPr>
            <a:r>
              <a:rPr lang="en-IE" dirty="0" smtClean="0"/>
              <a:t>Further information on outbreaks can </a:t>
            </a:r>
            <a:r>
              <a:rPr lang="en-IE" dirty="0"/>
              <a:t>be found at </a:t>
            </a:r>
          </a:p>
          <a:p>
            <a:pPr>
              <a:buFontTx/>
              <a:buChar char="-"/>
            </a:pPr>
            <a:endParaRPr lang="en-IE" dirty="0" smtClean="0">
              <a:hlinkClick r:id="rId2"/>
            </a:endParaRPr>
          </a:p>
          <a:p>
            <a:pPr>
              <a:buFontTx/>
              <a:buChar char="-"/>
            </a:pPr>
            <a:r>
              <a:rPr lang="en-IE" dirty="0" smtClean="0">
                <a:hlinkClick r:id="rId2"/>
              </a:rPr>
              <a:t>https://</a:t>
            </a:r>
            <a:r>
              <a:rPr lang="en-IE" dirty="0">
                <a:hlinkClick r:id="rId2"/>
              </a:rPr>
              <a:t>www.hpsc.ie/a-z/outbreaks</a:t>
            </a:r>
            <a:r>
              <a:rPr lang="en-IE" dirty="0" smtClean="0">
                <a:hlinkClick r:id="rId2"/>
              </a:rPr>
              <a:t>/</a:t>
            </a:r>
            <a:endParaRPr lang="en-IE" dirty="0" smtClean="0"/>
          </a:p>
          <a:p>
            <a:pPr>
              <a:buFontTx/>
              <a:buChar char="-"/>
            </a:pP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428470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5013</TotalTime>
  <Words>40</Words>
  <Application>Microsoft Office PowerPoint</Application>
  <PresentationFormat>Custom</PresentationFormat>
  <Paragraphs>10</Paragraphs>
  <Slides>8</Slides>
  <Notes>1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0" baseType="lpstr">
      <vt:lpstr>Office Theme</vt:lpstr>
      <vt:lpstr>Document</vt:lpstr>
      <vt:lpstr>PowerPoint Presentation</vt:lpstr>
      <vt:lpstr>Provisional data, Q3 2019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Further Information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Kirsty Mackenzie</dc:creator>
  <cp:lastModifiedBy>Fiona Cloak</cp:lastModifiedBy>
  <cp:revision>102</cp:revision>
  <dcterms:created xsi:type="dcterms:W3CDTF">2006-08-16T00:00:00Z</dcterms:created>
  <dcterms:modified xsi:type="dcterms:W3CDTF">2019-12-20T15:08:46Z</dcterms:modified>
</cp:coreProperties>
</file>